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85" r:id="rId2"/>
    <p:sldId id="408" r:id="rId3"/>
    <p:sldId id="402" r:id="rId4"/>
    <p:sldId id="403" r:id="rId5"/>
    <p:sldId id="404" r:id="rId6"/>
    <p:sldId id="405" r:id="rId7"/>
    <p:sldId id="406" r:id="rId8"/>
    <p:sldId id="407" r:id="rId9"/>
    <p:sldId id="410" r:id="rId10"/>
    <p:sldId id="409" r:id="rId11"/>
    <p:sldId id="364" r:id="rId12"/>
  </p:sldIdLst>
  <p:sldSz cx="12192000" cy="6858000"/>
  <p:notesSz cx="6858000" cy="9144000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Nirmala UI" panose="020B0502040204020203" pitchFamily="34" charset="0"/>
      <p:regular r:id="rId23"/>
      <p:bold r:id="rId24"/>
    </p:embeddedFont>
    <p:embeddedFont>
      <p:font typeface="Poppins" panose="020B0604020202020204" charset="0"/>
      <p:regular r:id="rId25"/>
      <p:bold r:id="rId26"/>
      <p:italic r:id="rId27"/>
      <p:boldItalic r:id="rId28"/>
    </p:embeddedFont>
    <p:embeddedFont>
      <p:font typeface="Poppins Black" panose="020B0604020202020204" charset="0"/>
      <p:bold r:id="rId29"/>
      <p:italic r:id="rId30"/>
      <p:boldItalic r:id="rId31"/>
    </p:embeddedFont>
    <p:embeddedFont>
      <p:font typeface="Poppins ExtraBold" panose="020B0604020202020204" charset="0"/>
      <p:bold r:id="rId32"/>
      <p:italic r:id="rId33"/>
      <p:boldItalic r:id="rId34"/>
    </p:embeddedFont>
    <p:embeddedFont>
      <p:font typeface="Poppins ExtraLight" panose="020B0604020202020204" charset="0"/>
      <p:regular r:id="rId35"/>
      <p:italic r:id="rId36"/>
    </p:embeddedFont>
    <p:embeddedFont>
      <p:font typeface="Poppins Light" panose="020B0604020202020204" charset="0"/>
      <p:regular r:id="rId37"/>
      <p:italic r:id="rId38"/>
    </p:embeddedFont>
    <p:embeddedFont>
      <p:font typeface="Poppins SemiBold" panose="020B0604020202020204" charset="0"/>
      <p:regular r:id="rId39"/>
      <p:bold r:id="rId40"/>
      <p:italic r:id="rId41"/>
      <p:boldItalic r:id="rId42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B3D"/>
    <a:srgbClr val="052C44"/>
    <a:srgbClr val="042C44"/>
    <a:srgbClr val="0D2236"/>
    <a:srgbClr val="D9F0FF"/>
    <a:srgbClr val="001D31"/>
    <a:srgbClr val="EAF7FF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73416" autoAdjust="0"/>
  </p:normalViewPr>
  <p:slideViewPr>
    <p:cSldViewPr snapToGrid="0" showGuides="1">
      <p:cViewPr varScale="1">
        <p:scale>
          <a:sx n="100" d="100"/>
          <a:sy n="100" d="100"/>
        </p:scale>
        <p:origin x="244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3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font" Target="fonts/font2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46" Type="http://schemas.openxmlformats.org/officeDocument/2006/relationships/tableStyles" Target="tableStyles.xml"/><Relationship Id="rId20" Type="http://schemas.openxmlformats.org/officeDocument/2006/relationships/font" Target="fonts/font6.fntdata"/><Relationship Id="rId41" Type="http://schemas.openxmlformats.org/officeDocument/2006/relationships/font" Target="fonts/font2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20. februar 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20. februar 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COPY </a:t>
            </a:r>
            <a:r>
              <a:rPr lang="da-DK" sz="900" b="1" i="0" dirty="0">
                <a:solidFill>
                  <a:schemeClr val="tx1"/>
                </a:solidFill>
                <a:latin typeface="+mn-lt"/>
                <a:cs typeface="Poppins Black" panose="00000A00000000000000" pitchFamily="2" charset="0"/>
              </a:rPr>
              <a:t>/</a:t>
            </a: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 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Poppins" pitchFamily="2" charset="77"/>
                <a:cs typeface="Poppins" pitchFamily="2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BESKÆR BILLEDER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cs typeface="Poppins Black" panose="00000A00000000000000" pitchFamily="2" charset="0"/>
                </a:rPr>
                <a:t> 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491593" cy="3062377"/>
            <a:chOff x="7991963" y="3049227"/>
            <a:chExt cx="349159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77297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n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/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20. februar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C612D47-BDC0-4ED6-AC3D-3410D39275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6" name="Date_GeneralDate">
            <a:extLst>
              <a:ext uri="{FF2B5EF4-FFF2-40B4-BE49-F238E27FC236}">
                <a16:creationId xmlns:a16="http://schemas.microsoft.com/office/drawing/2014/main" id="{CE4B5B5C-F7DB-4752-B278-F2FF6837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B15E7D7-D577-42E2-8A78-362DB914FA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6F4451A-2D75-43E2-B33A-0CEF6FA178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5431C10-540C-41A8-B8E5-F536F19AEA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" name="Date_GeneralDate">
            <a:extLst>
              <a:ext uri="{FF2B5EF4-FFF2-40B4-BE49-F238E27FC236}">
                <a16:creationId xmlns:a16="http://schemas.microsoft.com/office/drawing/2014/main" id="{F84BE2AA-4B37-40B1-9409-4D8FE402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20. februar 2024</a:t>
            </a:fld>
            <a:endParaRPr lang="da-DK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6E7148DC-222B-0DDA-7884-987EB4F69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97C4C8BB-7F16-49C2-BA2A-C7BB815F3B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20. februar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0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1F87481-80B5-4D1E-90B4-A19E5D3DE9B0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BB8E197-51DF-9134-598A-12D279A1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8D00B5A-C46F-FC5F-225E-70C42A016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4D7E512-985C-5D5D-58BC-823E8AA11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C5BD35D2-5810-4727-96FD-BF3C428129B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2E7E6A3-8982-79A4-7950-466145236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D65BD32-BC51-48FD-62A0-47E16A99D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34551F1-0D25-2DB1-A387-8CF9AB5BD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07172EC-3794-7ECD-D622-6B8379DC3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789008-F023-B565-A3FD-A215EEFFF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bg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CFAF428F-145C-4818-BC6B-DD33FAFB5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20.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D400FFF-E2E0-A05E-D5BA-92EB9EB13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3C182B2-13B6-2CD7-2C6A-12425CF0B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D20D1C37-0595-0691-127D-4AFBD1468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729078AE-ED32-C02B-5248-77B8A999D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84E7107C-6814-76C8-E197-89F07CC0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14A9A85-FED6-9105-BDBB-AED174249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517EAD41-9C76-5E59-F2C0-5AC4872F2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1E3B4B2-A665-CAA8-65F7-F87CBABC6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DDFF5DC9-6FA1-4BCC-934A-4FE732DF5A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Indenrigs- og Sundhedsministeriet</a:t>
            </a:r>
          </a:p>
          <a:p>
            <a:endParaRPr lang="da-DK" b="0" i="0" dirty="0">
              <a:solidFill>
                <a:schemeClr val="tx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Date_GeneralDate">
            <a:extLst>
              <a:ext uri="{FF2B5EF4-FFF2-40B4-BE49-F238E27FC236}">
                <a16:creationId xmlns:a16="http://schemas.microsoft.com/office/drawing/2014/main" id="{FBD25084-C61D-471F-A1DD-A8CF5F1F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68113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t>20. februar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4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EFA1820B-9BA9-659C-CF8D-C21DE588F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er et milepælsslide. Her kan du selv vælge antal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På dette slide kan du selv vælge placering af de røde ikoner. </a:t>
            </a:r>
            <a:br>
              <a:rPr lang="da-DK" sz="1400" dirty="0">
                <a:latin typeface="+mj-lt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Poppins" pitchFamily="2" charset="77"/>
                <a:cs typeface="Poppins" pitchFamily="2" charset="77"/>
              </a:rPr>
            </a:b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+mn-lt"/>
                <a:cs typeface="Poppins Light" pitchFamily="2" charset="77"/>
              </a:rPr>
              <a:t>På dette slide kan du farvelægge de forskellige regioner. 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+mj-lt"/>
                <a:cs typeface="Poppins Light" pitchFamily="2" charset="77"/>
              </a:rPr>
              <a:t>Dette gøres ved at: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+mn-lt"/>
                <a:cs typeface="Poppins Light" pitchFamily="2" charset="77"/>
              </a:rPr>
              <a:t>Tryk på den ønskede region.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+mn-lt"/>
                <a:cs typeface="Poppins Light" pitchFamily="2" charset="77"/>
              </a:rPr>
              <a:t>Tryk derefter på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 </a:t>
            </a:r>
            <a:r>
              <a:rPr lang="da-DK" sz="1400" dirty="0">
                <a:latin typeface="+mj-lt"/>
                <a:cs typeface="Poppins ExtraBold" panose="00000900000000000000" pitchFamily="2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Formater’</a:t>
            </a:r>
            <a:r>
              <a:rPr lang="da-DK" sz="1400" dirty="0">
                <a:latin typeface="+mj-lt"/>
                <a:cs typeface="Poppins Light" pitchFamily="2" charset="77"/>
              </a:rPr>
              <a:t> </a:t>
            </a:r>
            <a:r>
              <a:rPr lang="da-DK" sz="1400" dirty="0">
                <a:latin typeface="+mn-lt"/>
                <a:cs typeface="Poppins Light" pitchFamily="2" charset="77"/>
              </a:rPr>
              <a:t>i den røde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’Farve’</a:t>
            </a:r>
            <a:r>
              <a:rPr lang="da-DK" sz="1400" dirty="0">
                <a:latin typeface="+mn-lt"/>
                <a:cs typeface="Poppins Light" pitchFamily="2" charset="77"/>
              </a:rPr>
              <a:t> i venstre side af den grå menulinje.</a:t>
            </a: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dirty="0">
                <a:latin typeface="+mj-lt"/>
                <a:cs typeface="Poppins Light" pitchFamily="2" charset="77"/>
              </a:rPr>
              <a:t>4.  </a:t>
            </a:r>
            <a:r>
              <a:rPr lang="da-DK" sz="1400" dirty="0">
                <a:latin typeface="+mn-lt"/>
                <a:cs typeface="Poppins Light" pitchFamily="2" charset="77"/>
              </a:rPr>
              <a:t>Tryk på </a:t>
            </a:r>
            <a:r>
              <a:rPr lang="da-DK" sz="1400" dirty="0">
                <a:latin typeface="+mn-lt"/>
                <a:cs typeface="Poppins ExtraBold" panose="00000900000000000000" pitchFamily="2" charset="0"/>
              </a:rPr>
              <a:t>‘Flere varianter’ </a:t>
            </a:r>
            <a:r>
              <a:rPr lang="da-DK" sz="1400" dirty="0">
                <a:latin typeface="+mn-lt"/>
                <a:cs typeface="Poppins Light" pitchFamily="2" charset="77"/>
              </a:rPr>
              <a:t>og vælg derefter en af farverne fra </a:t>
            </a:r>
            <a:r>
              <a:rPr lang="da-DK" sz="1400" dirty="0" err="1">
                <a:latin typeface="+mn-lt"/>
                <a:cs typeface="Poppins Light" pitchFamily="2" charset="77"/>
              </a:rPr>
              <a:t>SUM’s</a:t>
            </a:r>
            <a:r>
              <a:rPr lang="da-DK" sz="1400" dirty="0">
                <a:latin typeface="+mn-lt"/>
                <a:cs typeface="Poppins Light" pitchFamily="2" charset="77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+mn-lt"/>
                <a:cs typeface="Poppins Light" pitchFamily="2" charset="77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NB: 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Der må </a:t>
            </a:r>
            <a:r>
              <a:rPr lang="da-DK" sz="1400" i="0" u="sng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9BFB07C-0C28-A5FD-970B-A514AB563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3B202D2B-77D3-48EA-ACE9-2D44FC32AFCE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2CDE9B5E-E3F4-4EA1-BEEB-828CD4E2C41F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3E7F4D-BCF7-6C48-DE2A-A1C67C5B7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49C8EE6-25D7-43B2-9012-3DD6CEF8E18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847E8A8-D161-483D-8C73-8469D5B47FEE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5D14185-2C61-0EF0-B59B-F0E92527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868128-BE39-4236-A597-D70D0A6657C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A333D0C-DF2F-4253-914A-26DFDC7CEE74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F435042-EDAC-F2FC-4D60-EA8478258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C6A97E0-70BE-420B-B365-52AF96FDEE3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6894292-EA1C-46EA-BCD0-6D45685687AB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farven på nogle af ikonerne, skal du: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Marker det antal ikoner, du ønsker at farvelægge.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for oven.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i menulinjen til venstre.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j-lt"/>
                <a:ea typeface="+mn-ea"/>
                <a:cs typeface="Poppins ExtraBold" pitchFamily="2" charset="77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+mj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vælg derefter den ønskede farve fra </a:t>
            </a:r>
            <a:r>
              <a:rPr lang="da-DK" sz="1400" dirty="0" err="1">
                <a:latin typeface="Poppins Light" pitchFamily="2" charset="77"/>
                <a:cs typeface="Poppins Light" pitchFamily="2" charset="77"/>
              </a:rPr>
              <a:t>SUM’s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farvepalette.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" pitchFamily="2" charset="77"/>
              </a:rPr>
              <a:t>På dette slide kan du 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placere de mørkeblå ‘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b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</a:b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+mn-lt"/>
                <a:cs typeface="Poppins Light" pitchFamily="2" charset="77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+mn-lt"/>
                <a:cs typeface="Poppins Light" pitchFamily="2" charset="77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Status: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Sæt flueben eller kryds ved dine igangværende projekter.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Dette gøres ved at klikke på fluebenet eller krydset.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Herefter kan du trække det hen i skemaet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+mn-lt"/>
                <a:ea typeface="+mn-ea"/>
                <a:cs typeface="Poppins ExtraBold" pitchFamily="2" charset="77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+mn-lt"/>
                <a:ea typeface="+mn-ea"/>
                <a:cs typeface="Poppins Light" pitchFamily="2" charset="77"/>
              </a:rPr>
              <a:t>’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 b="1" i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050" b="0" i="0">
                <a:solidFill>
                  <a:srgbClr val="001F3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b="1" dirty="0">
                <a:solidFill>
                  <a:srgbClr val="001F32"/>
                </a:solidFill>
                <a:latin typeface="Poppins SemiBold" pitchFamily="2" charset="77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7233" y="3147039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Den mørkeblå linje angiver, hvor langt I er i processen.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dirty="0">
                <a:latin typeface="Poppins ExtraBold" panose="00000900000000000000" pitchFamily="2" charset="0"/>
                <a:cs typeface="Poppins ExtraBold" panose="00000900000000000000" pitchFamily="2" charset="0"/>
              </a:rPr>
              <a:t>OBS: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400" dirty="0">
                <a:latin typeface="Poppins Light" pitchFamily="2" charset="77"/>
                <a:cs typeface="Poppins Light" pitchFamily="2" charset="77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br>
              <a:rPr lang="da-DK" sz="1400" dirty="0">
                <a:latin typeface="Poppins Light" pitchFamily="2" charset="77"/>
                <a:cs typeface="Poppins Light" pitchFamily="2" charset="77"/>
              </a:rPr>
            </a:br>
            <a:r>
              <a:rPr lang="da-DK" sz="1400" b="1" dirty="0">
                <a:latin typeface="Poppins Black" pitchFamily="2" charset="77"/>
                <a:cs typeface="Poppins Black" pitchFamily="2" charset="77"/>
              </a:rPr>
              <a:t>&gt; </a:t>
            </a:r>
            <a:r>
              <a:rPr lang="da-DK" sz="1400" dirty="0">
                <a:latin typeface="Poppins Light" pitchFamily="2" charset="77"/>
                <a:cs typeface="Poppins Light" pitchFamily="2" charset="77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1" i="0" dirty="0">
                <a:solidFill>
                  <a:schemeClr val="tx1"/>
                </a:solidFill>
                <a:latin typeface="+mn-lt"/>
                <a:cs typeface="Poppins Light" panose="00000400000000000000" pitchFamily="2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20. februar 2024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et af partilogoerne,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partilogo.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Hvis du ønsker at bruge en af ikonerne, skal du: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1. 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Højreklik på det ønskede ikon.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2.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Tryk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 ‘Kopiér’</a:t>
            </a:r>
            <a:r>
              <a:rPr lang="da-DK" altLang="da-DK" sz="1400" b="0" dirty="0">
                <a:latin typeface="+mn-lt"/>
                <a:cs typeface="Poppins Light" pitchFamily="2" charset="77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r>
              <a:rPr lang="da-DK" altLang="da-DK" sz="1400" b="1" dirty="0">
                <a:latin typeface="+mj-lt"/>
                <a:cs typeface="Poppins Light" pitchFamily="2" charset="77"/>
              </a:rPr>
              <a:t>3.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+mj-lt"/>
                <a:cs typeface="Poppins Light" pitchFamily="2" charset="77"/>
              </a:rPr>
              <a:t>4. 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Højreklik og tryk </a:t>
            </a:r>
            <a:r>
              <a:rPr lang="da-DK" altLang="da-DK" sz="1400" b="1" dirty="0">
                <a:latin typeface="+mj-lt"/>
                <a:cs typeface="Poppins Light" pitchFamily="2" charset="77"/>
              </a:rPr>
              <a:t>‘Sæt ind’</a:t>
            </a:r>
            <a:r>
              <a:rPr lang="da-DK" altLang="da-DK" sz="1400" b="0" dirty="0"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27D7D-2DE6-4A27-A281-3D2E39BA9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7449949" cy="2967963"/>
          </a:xfrm>
        </p:spPr>
        <p:txBody>
          <a:bodyPr/>
          <a:lstStyle/>
          <a:p>
            <a:r>
              <a:rPr lang="da-DK" dirty="0"/>
              <a:t>Leveregler for det tværgående samarbejde på Slotsholmen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B0676CC-C870-4616-ACB0-65250A27B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8226-5974-4A21-9E7E-FF84A872F3F6}" type="datetime2">
              <a:rPr lang="da-DK" smtClean="0"/>
              <a:t>20. februar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6995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3611F4-6A11-4328-AE7F-DCBCA1038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73A6657-27EC-4A35-B3AC-BD2D4BEE28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sz="2800" dirty="0"/>
              <a:t>			</a:t>
            </a:r>
            <a:r>
              <a:rPr lang="da-DK" sz="4000" b="1" dirty="0"/>
              <a:t>Spørgsmål</a:t>
            </a:r>
            <a:endParaRPr lang="da-DK" sz="2800" dirty="0"/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EEEF7AE2-83D9-4DF7-8243-9DE4418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116343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24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4D962-6343-44DA-B646-05371EBA1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Program for </a:t>
            </a:r>
            <a:r>
              <a:rPr lang="da-DK" dirty="0" err="1"/>
              <a:t>husmøde</a:t>
            </a:r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FB964C4-B20B-4841-9D2A-659825FC4A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1. Velkomst v. departementschef Svend Særkjær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2. Baggrund for leveregler v. Djøf-tillidsrepræsentant Ida Lyngbeck Jensen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3. Præsentation af leveregler v. departementschef Svend Særkjær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4. Dialoger om leveregler i kontorer mv. v. kontorchef Ulrich Stigaard Jensen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5. Spørgsmål</a:t>
            </a:r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5A12E261-6114-4A4A-9A69-C2BD77E3FB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0365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010525E-1859-B0AD-F8F0-0243C9D971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63611" y="851914"/>
            <a:ext cx="2702160" cy="518327"/>
          </a:xfrm>
        </p:spPr>
        <p:txBody>
          <a:bodyPr/>
          <a:lstStyle/>
          <a:p>
            <a:r>
              <a:rPr lang="da-DK" sz="1600" dirty="0"/>
              <a:t>Vi har fokus på det væsentlige – og prioriterer tid og ressourcer mod det centrale for vores opgaver. Vi spilder ikke hinandens tid med bessermachen.</a:t>
            </a:r>
          </a:p>
          <a:p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EE3036C3-2D81-45F5-D424-2F01CAA223B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62197" y="4138094"/>
            <a:ext cx="2339546" cy="518327"/>
          </a:xfrm>
        </p:spPr>
        <p:txBody>
          <a:bodyPr/>
          <a:lstStyle/>
          <a:p>
            <a:r>
              <a:rPr lang="da-DK" sz="1600" dirty="0"/>
              <a:t>Vi sætter retning fra start på sagernes indhold og proces – og vi afklarer uenigheder, før sagerne går i hårdknude, og tiden går fra det væsentlige.</a:t>
            </a:r>
          </a:p>
          <a:p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50F1FFBB-73EA-9C16-C88E-D706F9AFBC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673804" y="4138093"/>
            <a:ext cx="2798196" cy="518327"/>
          </a:xfrm>
        </p:spPr>
        <p:txBody>
          <a:bodyPr/>
          <a:lstStyle/>
          <a:p>
            <a:r>
              <a:rPr lang="da-DK" sz="1600" dirty="0"/>
              <a:t>Vi gør op med en kultur, hvor man disponerer over hinandens ressourcer uden for almindelig arbejdstid. Vi sikrer, at frister sættes, så andre kun forstyrres uden for arbejdstid ved ægte </a:t>
            </a:r>
            <a:r>
              <a:rPr lang="da-DK" sz="1600" dirty="0" err="1"/>
              <a:t>hastere</a:t>
            </a:r>
            <a:r>
              <a:rPr lang="da-DK" sz="1600" dirty="0"/>
              <a:t> og efter aftale på chefniveau. </a:t>
            </a:r>
          </a:p>
          <a:p>
            <a:endParaRPr lang="da-DK" dirty="0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7BA726C6-A088-25D5-404F-95597807092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706224" y="4138094"/>
            <a:ext cx="2559547" cy="518327"/>
          </a:xfrm>
        </p:spPr>
        <p:txBody>
          <a:bodyPr/>
          <a:lstStyle/>
          <a:p>
            <a:r>
              <a:rPr lang="da-DK" sz="1600" dirty="0"/>
              <a:t>Vi sikrer rettidige tilbagemeldinger om de tværgående processer til de relevante medarbejdere. Vi sikrer afklaring, hvis der opleves divergerende meldinger.</a:t>
            </a:r>
          </a:p>
          <a:p>
            <a:endParaRPr lang="da-DK" dirty="0"/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0660342D-7A4B-284C-4B4F-F6EB6AC2BD0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16324" y="951153"/>
            <a:ext cx="2631293" cy="319848"/>
          </a:xfrm>
        </p:spPr>
        <p:txBody>
          <a:bodyPr/>
          <a:lstStyle/>
          <a:p>
            <a:r>
              <a:rPr lang="da-DK" sz="2400" dirty="0"/>
              <a:t>Leveregler for det tværgående samarbejde på Slotsholmen</a:t>
            </a:r>
          </a:p>
        </p:txBody>
      </p:sp>
      <p:sp>
        <p:nvSpPr>
          <p:cNvPr id="19" name="Pladsholder til tekst 18">
            <a:extLst>
              <a:ext uri="{FF2B5EF4-FFF2-40B4-BE49-F238E27FC236}">
                <a16:creationId xmlns:a16="http://schemas.microsoft.com/office/drawing/2014/main" id="{F19A3E5F-26EC-A974-4C53-3E1D50E723D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065755" y="851914"/>
            <a:ext cx="2272434" cy="518327"/>
          </a:xfrm>
        </p:spPr>
        <p:txBody>
          <a:bodyPr/>
          <a:lstStyle/>
          <a:p>
            <a:r>
              <a:rPr lang="da-DK" sz="1600" dirty="0"/>
              <a:t>Vi tager ansvar for en kultur, hvor alle taler og skriver ordentligt og respektfuldt til og om hinanden.</a:t>
            </a:r>
          </a:p>
          <a:p>
            <a:endParaRPr lang="da-DK" dirty="0"/>
          </a:p>
        </p:txBody>
      </p:sp>
      <p:sp>
        <p:nvSpPr>
          <p:cNvPr id="20" name="Pladsholder til slidenummer 19">
            <a:extLst>
              <a:ext uri="{FF2B5EF4-FFF2-40B4-BE49-F238E27FC236}">
                <a16:creationId xmlns:a16="http://schemas.microsoft.com/office/drawing/2014/main" id="{BE00936C-AEFF-400A-8427-16089C0E5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362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2383F5EE-4BF1-4A23-81B9-6112C3911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997" y="1075130"/>
            <a:ext cx="8104726" cy="1530833"/>
          </a:xfrm>
        </p:spPr>
        <p:txBody>
          <a:bodyPr/>
          <a:lstStyle/>
          <a:p>
            <a:r>
              <a:rPr lang="da-DK" sz="4000" dirty="0"/>
              <a:t>Vi har fokus på det væsentlige – og prioriterer tid og ressourcer mod det centrale for vores opgaver. Vi spilder ikke hinandens tid med bessermachen.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0763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2383F5EE-4BF1-4A23-81B9-6112C3911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997" y="1075130"/>
            <a:ext cx="8104726" cy="1530833"/>
          </a:xfrm>
        </p:spPr>
        <p:txBody>
          <a:bodyPr/>
          <a:lstStyle/>
          <a:p>
            <a:r>
              <a:rPr lang="da-DK" sz="4000" dirty="0"/>
              <a:t>Vi tager ansvar for en kultur, hvor alle taler og skriver ordentligt og respektfuldt til og om hinanden.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3957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2383F5EE-4BF1-4A23-81B9-6112C3911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997" y="1075130"/>
            <a:ext cx="8104726" cy="1530833"/>
          </a:xfrm>
        </p:spPr>
        <p:txBody>
          <a:bodyPr/>
          <a:lstStyle/>
          <a:p>
            <a:r>
              <a:rPr lang="da-DK" sz="4000" dirty="0"/>
              <a:t>Vi sætter retning fra start på sagernes indhold og proces – og vi afklarer uenigheder, før sagerne går i hårdknude, og tiden går fra det væsentlige.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9224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2383F5EE-4BF1-4A23-81B9-6112C3911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997" y="1075130"/>
            <a:ext cx="8104726" cy="1530833"/>
          </a:xfrm>
        </p:spPr>
        <p:txBody>
          <a:bodyPr/>
          <a:lstStyle/>
          <a:p>
            <a:r>
              <a:rPr lang="da-DK" sz="4000" dirty="0"/>
              <a:t>Vi sikrer rettidige tilbagemeldinger om de tværgående processer til de relevante medarbejdere. Vi sikrer afklaring, hvis der opleves divergerende meldinger.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4453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2383F5EE-4BF1-4A23-81B9-6112C3911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997" y="1075130"/>
            <a:ext cx="8104726" cy="1530833"/>
          </a:xfrm>
        </p:spPr>
        <p:txBody>
          <a:bodyPr/>
          <a:lstStyle/>
          <a:p>
            <a:r>
              <a:rPr lang="da-DK" sz="4000" dirty="0"/>
              <a:t>Vi gør op med en kultur, hvor man disponerer over hinandens ressourcer uden for almindelig arbejdstid. Vi sikrer, at frister sættes, så andre kun forstyrres uden for arbejdstid ved ægte </a:t>
            </a:r>
            <a:r>
              <a:rPr lang="da-DK" sz="4000" dirty="0" err="1"/>
              <a:t>hastere</a:t>
            </a:r>
            <a:r>
              <a:rPr lang="da-DK" sz="4000" dirty="0"/>
              <a:t> og efter aftale på chefniveau.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1079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666E2A-162E-4570-849F-DBEAF0F83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 videre proces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493D72-5C2E-4991-81D1-D368980DE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Uge 9		Drøftelse af levereglerne i samarbejdsudvalget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Uge 9 – 10	Indledende dialoger om levereglerne i kontorerne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Uge 12 – 16	Kontorvise dialogmøder om ALT-resultater inkl. videre 			dialog om levereglerne hos os.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Uge 19 – 20	Levereglerne inddrages i departementets overordnede 			strategiske handlingsplan som opfølgning på ALT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Primo juni	Første status i kontorerne på om levereglerne har forbedret 		det tværgående samarbejde og processerne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Sommer		Møde mellem departementschefer og 				AC-tillidsrepræsentanter om opfølgning og status på			levereglerne</a:t>
            </a:r>
          </a:p>
          <a:p>
            <a:pPr marL="0" indent="0">
              <a:buNone/>
            </a:pPr>
            <a:r>
              <a:rPr lang="da-DK" dirty="0"/>
              <a:t>		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B62CBC19-12F2-4376-AF25-5C415A1A2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803024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Brugerdefineret 1">
      <a:majorFont>
        <a:latin typeface="Poppins ExtraBold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NY_DK_PowerPointSkabelon_Dec2022</Template>
  <TotalTime>47</TotalTime>
  <Words>455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11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23" baseType="lpstr">
      <vt:lpstr>Arial Narrow</vt:lpstr>
      <vt:lpstr>Poppins ExtraBold</vt:lpstr>
      <vt:lpstr>Nirmala UI</vt:lpstr>
      <vt:lpstr>Poppins</vt:lpstr>
      <vt:lpstr>Republic</vt:lpstr>
      <vt:lpstr>Poppins Black</vt:lpstr>
      <vt:lpstr>Poppins SemiBold</vt:lpstr>
      <vt:lpstr>Poppins Light</vt:lpstr>
      <vt:lpstr>Arial</vt:lpstr>
      <vt:lpstr>Poppins ExtraLight</vt:lpstr>
      <vt:lpstr>Calibri</vt:lpstr>
      <vt:lpstr>Office-tema</vt:lpstr>
      <vt:lpstr>Leveregler for det tværgående samarbejde på Slotsholmen</vt:lpstr>
      <vt:lpstr>Program for husmøde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 videre proces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Leveregler for det tværgående samarbejde på Slotsholmen</dc:title>
  <dc:creator>Simone Søgaard Jacobsen</dc:creator>
  <cp:lastModifiedBy>Trine Brøbecher</cp:lastModifiedBy>
  <cp:revision>10</cp:revision>
  <dcterms:created xsi:type="dcterms:W3CDTF">2024-02-12T09:21:45Z</dcterms:created>
  <dcterms:modified xsi:type="dcterms:W3CDTF">2024-02-20T18:05:27Z</dcterms:modified>
</cp:coreProperties>
</file>